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2" r:id="rId12"/>
    <p:sldId id="266" r:id="rId13"/>
    <p:sldId id="269" r:id="rId14"/>
    <p:sldId id="26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9449E9BC-7DEC-4EF7-86A3-96820B83254F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9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D711FD24-9B25-4A2F-BDDF-4E24B8F4E86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3102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CBF394A-6A1F-45F9-B388-6A659F50419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1293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53AFCB5-26AB-42F4-BA95-10409C54385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67651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E1FD06E-B351-4994-BFAC-7A6AB7C4FE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43420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803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93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32DFD472-D897-4BF5-A714-41CB1CA42F2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259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ОСУЩЕСТВЛЕНИЕ ЦЕНТРАЛЬНЫМ УПРАВЛЕНИЕМ РОСТЕХНАДЗОРА МЕРОПРИЯТИЙ ПО ПРОФИЛАКТИКЕ НАРУШЕНИЙ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ОБЯЗАТЕЛЬНЫХ ТРЕБОВАНИЙ С УЧЕТОМ ОСОБЕННОСТЕЙ ОСУЩЕСТВЛЕНИЯ КОНТРОЛЬНОЙ (НАДЗОРНОЙ) ДЕЯТЕЛЬНОСТИ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2023 году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Пономарёва Владимира Николаевича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8 марта</a:t>
            </a:r>
            <a:r>
              <a:rPr lang="en-US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2024 г.</a:t>
            </a: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800" b="0" strike="noStrike" spc="-1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ПБ-9: непоступление в территориальный орган Ростехнадзора от юридического лица (индивидуального предпринимателя), эксплуатирующего опасный производственный объект III или IV класса опасности, заявления о внесении изменений в сведения об указанном объекте, содержащиеся в государственном реестре опасных производственных объектов, по истечении двух лет с даты внесения в реестр заключений экспертизы промышленной безопасности заключения, содержащего вывод о соответствии документации на техническое перевооружение, связанной с модернизацией или заменой технических устройств на указанных объектах, требованиям промышленной безопасности (при условии отсутствия информации о непроведении технического перевооружения на объекте)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10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06271927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9116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solidFill>
                  <a:srgbClr val="000000"/>
                </a:solidFill>
                <a:latin typeface="Times New Roman"/>
              </a:rPr>
              <a:t>Потребители электрической энергии, теплоснабжающие организации, теплосетевых организаций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установление комиссией по проведению технического освидетельствования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электроэнергетики</a:t>
            </a:r>
            <a:endParaRPr lang="ru-RU" sz="14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основным технологическим оборудованием и линиями электропередачи электрических станций и электрических сетей значения индекса технического состояния равного или ниже "25";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комиссией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  <a:endParaRPr lang="ru-RU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E8606F08-0376-4DCA-B776-5D5984D41B11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11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15175065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432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выявление Минэнерго России в ходе осуществления мониторинга готовности субъектов электроэнергетики к работе в отопительный сезон  в отношении субъекта электроэнергетики в течение трех отчетных месяцев подряд следующих показателей в совокупности: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значение рассчитанного в соответствии с Методикой проведения оценки готовности субъектов электроэнергетики к работе в отопительный сезон, утвержденной приказом Минэнерго России                                 от 27 декабря 2017 г. N 1233 индекса готовности одного и более объектов субъекта электроэнергетики, указанных в пункте  1.4 Методики, соответствует значению менее "0,95";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одним и более объектами со значением индекса готовности менее "0,95" установленной величины одного и более предусмотренных Методикой специализированных индикаторов в группах условий готовности объектов, оценка выполнения которых в соответствии с пунктом 2.6 Методики составила менее "1".</a:t>
            </a: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12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4805332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600" b="0" strike="noStrike" spc="-1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lang="ru-RU" sz="1800" b="0" strike="noStrike" spc="-1">
              <a:latin typeface="Open Sans"/>
            </a:endParaRPr>
          </a:p>
        </p:txBody>
      </p:sp>
      <p:pic>
        <p:nvPicPr>
          <p:cNvPr id="98" name="Picture 10"/>
          <p:cNvPicPr/>
          <p:nvPr/>
        </p:nvPicPr>
        <p:blipFill>
          <a:blip r:embed="rId4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>
            <p:extLst>
              <p:ext uri="{D42A27DB-BD31-4B8C-83A1-F6EECF244321}">
                <p14:modId xmlns:p14="http://schemas.microsoft.com/office/powerpoint/2010/main" val="2208077153"/>
              </p:ext>
            </p:extLst>
          </p:nvPr>
        </p:nvGraphicFramePr>
        <p:xfrm>
          <a:off x="979560" y="2039040"/>
          <a:ext cx="7489440" cy="4053960"/>
        </p:xfrm>
        <a:graphic>
          <a:graphicData uri="http://schemas.openxmlformats.org/drawingml/2006/table">
            <a:tbl>
              <a:tblPr/>
              <a:tblGrid>
                <a:gridCol w="468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lang="ru-RU" sz="2000" b="0" strike="noStrike" spc="-1" dirty="0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16 985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107 313</a:t>
                      </a:r>
                      <a:endParaRPr lang="ru-RU" sz="2400" b="0" strike="noStrike" spc="-1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2 059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388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lang="ru-RU" sz="20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4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lang="ru-RU" sz="2000" b="0" strike="noStrike" spc="-1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451800" y="1202400"/>
            <a:ext cx="8456760" cy="4880520"/>
            <a:chOff x="451800" y="1202400"/>
            <a:chExt cx="8456760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611640" y="3551760"/>
              <a:ext cx="8209800" cy="78444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3" name="Полилиния 10"/>
            <p:cNvSpPr/>
            <p:nvPr/>
          </p:nvSpPr>
          <p:spPr>
            <a:xfrm>
              <a:off x="611640" y="2386440"/>
              <a:ext cx="8209800" cy="105228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перечней контролируемых лиц </a:t>
              </a:r>
              <a:br/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по срокам выданных предписаний – до и после 10 марта 2022 г.</a:t>
              </a:r>
              <a:endParaRPr lang="ru-RU" sz="1800" b="0" strike="noStrike" spc="-1">
                <a:latin typeface="Open Sans"/>
              </a:endParaRPr>
            </a:p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(в том числе для автоматического продления)</a:t>
              </a:r>
              <a:endParaRPr lang="ru-RU" sz="1800" b="0" strike="noStrike" spc="-1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608040" y="4491720"/>
              <a:ext cx="8209800" cy="7722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Утверждение графика выполнения мероприятий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 сроком их исполнения до 1 сентября 2023 г.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11640" y="1385280"/>
              <a:ext cx="8218440" cy="9194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отменены плановые проверки</a:t>
              </a:r>
              <a:endParaRPr lang="ru-RU" sz="2000" b="0" strike="noStrike" spc="-1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795240" y="14940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795240" y="255024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795240" y="364716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9" name="Прямоугольник 18"/>
          <p:cNvSpPr/>
          <p:nvPr/>
        </p:nvSpPr>
        <p:spPr>
          <a:xfrm>
            <a:off x="795240" y="453312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08040" y="5376960"/>
            <a:ext cx="8209800" cy="870120"/>
          </a:xfrm>
          <a:custGeom>
            <a:avLst/>
            <a:gdLst/>
            <a:ahLst/>
            <a:cxn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61400" tIns="52920" rIns="52920" bIns="5292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5240" y="54936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5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3768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безопасности;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2022 г.;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устройств,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заключений;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случаях;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Ростехнадзора от 23 ноября 2021 г. № 397.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6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 idx="4294967295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4180" y="858325"/>
            <a:ext cx="8495640" cy="457389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области государственного энергетического надзора: </a:t>
            </a:r>
            <a:endParaRPr lang="ru-RU" sz="1800" b="0" strike="noStrike" spc="-1" dirty="0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262987"/>
            <a:ext cx="7861337" cy="49845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неоднократное объявление предостережений о недопустимости нарушения обязательных требований;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привлечение к административной ответственности в 2021-2022 гг.                 по ч. 1 ст. 19.5 Кодекса Российской Федерации об административных правонарушениях;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аварий (технологических нарушений) в сетях 110кВ и выше, а также несчастных случаев;</a:t>
            </a:r>
          </a:p>
          <a:p>
            <a:pPr marL="285840" indent="-285840"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информации, поступившей об отключениях энергообъектов;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замечаний, послуживших причиной неполучения паспорта или акта готовности к отопительному периоду (для теплоснабжающих организаций) на протяжении нескольких лет;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результатов прохождения проверки знаний;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Минэнерго России от 23 ноября 2021 г. № 397.</a:t>
            </a:r>
          </a:p>
          <a:p>
            <a:pPr>
              <a:lnSpc>
                <a:spcPct val="100000"/>
              </a:lnSpc>
              <a:buClr>
                <a:srgbClr val="1A1A4D"/>
              </a:buClr>
            </a:pPr>
            <a:endParaRPr lang="ru-RU" sz="1800" b="0" strike="noStrike" spc="-1" dirty="0">
              <a:solidFill>
                <a:srgbClr val="FF0000"/>
              </a:solidFill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380" y="587322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3001023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отношении поднадзорных организаций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(надзорных)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/>
          <p:cNvPicPr/>
          <p:nvPr/>
        </p:nvPicPr>
        <p:blipFill>
          <a:blip r:embed="rId2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Прямоугольник 151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80000" y="837360"/>
            <a:ext cx="881892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600" b="1" spc="-1" dirty="0">
                <a:solidFill>
                  <a:srgbClr val="2A6099"/>
                </a:solidFill>
              </a:rPr>
              <a:t>в области промышленной безопасности согласно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80000" y="1593668"/>
            <a:ext cx="8818920" cy="50945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ПБ-1: поступление информации о трёх и более инцидентах, произошедших на опасном производственном объекте в течение одного календарного года;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ПБ-2: наличие в акте технического расследования причин аварии сведений о причинах аварии, связанных                     с нарушением требований промышленной безопасности на опасном производственном объекте;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ПБ-3: отсутствие в реестре лицензий сведений о лицензии на эксплуатацию взрывопожароопасных                               и 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ПБ-4: наличие 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ПБ-5: исключение 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лиц (единого государственного реестра индивидуальных предпринимателей).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021C7ADE-B29C-40C0-B41B-991CAB77BF28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8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ПБ-6: отсутствие 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                   по истечении года после установленного срока его эксплуатации;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ПБ-7: отсутствие сведений о заключении экспертизы промышленной безопасности, содержащем вывод                               о 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                                  или 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ПБ-8: факт 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9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65322</TotalTime>
  <Words>1388</Words>
  <Application>Microsoft Office PowerPoint</Application>
  <PresentationFormat>Экран (4:3)</PresentationFormat>
  <Paragraphs>128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Open Sans</vt:lpstr>
      <vt:lpstr>Symbol</vt:lpstr>
      <vt:lpstr>Tempora LGC Uni</vt:lpstr>
      <vt:lpstr>Times New Roman</vt:lpstr>
      <vt:lpstr>Wingdings</vt:lpstr>
      <vt:lpstr>Office Theme</vt:lpstr>
      <vt:lpstr>Office Theme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Зеленов Антон Григорьевич</cp:lastModifiedBy>
  <cp:revision>2713</cp:revision>
  <cp:lastPrinted>2022-05-30T10:51:55Z</cp:lastPrinted>
  <dcterms:created xsi:type="dcterms:W3CDTF">2000-02-02T11:29:10Z</dcterms:created>
  <dcterms:modified xsi:type="dcterms:W3CDTF">2024-03-11T08:19:50Z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